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5" r:id="rId3"/>
    <p:sldId id="257" r:id="rId4"/>
    <p:sldId id="263" r:id="rId5"/>
    <p:sldId id="259" r:id="rId6"/>
    <p:sldId id="264" r:id="rId7"/>
    <p:sldId id="261" r:id="rId8"/>
    <p:sldId id="258" r:id="rId9"/>
    <p:sldId id="262" r:id="rId10"/>
    <p:sldId id="266" r:id="rId11"/>
    <p:sldId id="260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195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DD36-B851-4B13-BA2E-CB652E63BCB1}" type="datetimeFigureOut">
              <a:rPr lang="ar-IQ" smtClean="0"/>
              <a:pPr/>
              <a:t>28/07/1442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FCF3-1474-45D0-915E-42A2124EDA3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368468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DD36-B851-4B13-BA2E-CB652E63BCB1}" type="datetimeFigureOut">
              <a:rPr lang="ar-IQ" smtClean="0"/>
              <a:pPr/>
              <a:t>28/07/1442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FCF3-1474-45D0-915E-42A2124EDA3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106705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DD36-B851-4B13-BA2E-CB652E63BCB1}" type="datetimeFigureOut">
              <a:rPr lang="ar-IQ" smtClean="0"/>
              <a:pPr/>
              <a:t>28/07/1442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FCF3-1474-45D0-915E-42A2124EDA3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217523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DD36-B851-4B13-BA2E-CB652E63BCB1}" type="datetimeFigureOut">
              <a:rPr lang="ar-IQ" smtClean="0"/>
              <a:pPr/>
              <a:t>28/07/1442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FCF3-1474-45D0-915E-42A2124EDA3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264462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DD36-B851-4B13-BA2E-CB652E63BCB1}" type="datetimeFigureOut">
              <a:rPr lang="ar-IQ" smtClean="0"/>
              <a:pPr/>
              <a:t>28/07/1442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FCF3-1474-45D0-915E-42A2124EDA3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426618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DD36-B851-4B13-BA2E-CB652E63BCB1}" type="datetimeFigureOut">
              <a:rPr lang="ar-IQ" smtClean="0"/>
              <a:pPr/>
              <a:t>28/07/1442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FCF3-1474-45D0-915E-42A2124EDA3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34028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DD36-B851-4B13-BA2E-CB652E63BCB1}" type="datetimeFigureOut">
              <a:rPr lang="ar-IQ" smtClean="0"/>
              <a:pPr/>
              <a:t>28/07/1442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FCF3-1474-45D0-915E-42A2124EDA3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393931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DD36-B851-4B13-BA2E-CB652E63BCB1}" type="datetimeFigureOut">
              <a:rPr lang="ar-IQ" smtClean="0"/>
              <a:pPr/>
              <a:t>28/07/1442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FCF3-1474-45D0-915E-42A2124EDA3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318896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DD36-B851-4B13-BA2E-CB652E63BCB1}" type="datetimeFigureOut">
              <a:rPr lang="ar-IQ" smtClean="0"/>
              <a:pPr/>
              <a:t>28/07/1442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FCF3-1474-45D0-915E-42A2124EDA3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142367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DD36-B851-4B13-BA2E-CB652E63BCB1}" type="datetimeFigureOut">
              <a:rPr lang="ar-IQ" smtClean="0"/>
              <a:pPr/>
              <a:t>28/07/1442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FCF3-1474-45D0-915E-42A2124EDA3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72199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DD36-B851-4B13-BA2E-CB652E63BCB1}" type="datetimeFigureOut">
              <a:rPr lang="ar-IQ" smtClean="0"/>
              <a:pPr/>
              <a:t>28/07/1442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FCF3-1474-45D0-915E-42A2124EDA3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49218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FDD36-B851-4B13-BA2E-CB652E63BCB1}" type="datetimeFigureOut">
              <a:rPr lang="ar-IQ" smtClean="0"/>
              <a:pPr/>
              <a:t>28/07/1442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4FCF3-1474-45D0-915E-42A2124EDA3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427820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340767"/>
            <a:ext cx="7772400" cy="1656185"/>
          </a:xfrm>
        </p:spPr>
        <p:txBody>
          <a:bodyPr>
            <a:normAutofit fontScale="90000"/>
          </a:bodyPr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الشفرة الوراثية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Genetic Code(Codon)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المرحلة الثالثة - محاضرات علم الوراثة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Genetics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368152"/>
          </a:xfrm>
        </p:spPr>
        <p:txBody>
          <a:bodyPr>
            <a:normAutofit/>
          </a:bodyPr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د. حسنه عامر مهوس – كلية تربية القرنة</a:t>
            </a:r>
            <a:b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جامعة البصرة</a:t>
            </a:r>
            <a:endParaRPr lang="ar-IQ" dirty="0" smtClean="0"/>
          </a:p>
          <a:p>
            <a:endParaRPr lang="ar-IQ" dirty="0"/>
          </a:p>
        </p:txBody>
      </p:sp>
      <p:pic>
        <p:nvPicPr>
          <p:cNvPr id="4" name="Picture 2" descr="C:\Users\ahmed\Desktop\علم الوراثة مرحلة ثالثة صباحي علوم الحياة_files\f5de6355003ee322782b26404ef0733a1d1a61b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17206"/>
            <a:ext cx="6840760" cy="19361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صورة 4" descr="download.jpeg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24328" y="0"/>
            <a:ext cx="1312302" cy="9361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64748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الخلاصة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summary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ar-IQ" dirty="0" smtClean="0"/>
              <a:t>الشفرة هي تتابع من ثلاث قواعد </a:t>
            </a:r>
            <a:r>
              <a:rPr lang="ar-IQ" dirty="0" err="1" smtClean="0"/>
              <a:t>نيوكليوتيدية</a:t>
            </a:r>
            <a:r>
              <a:rPr lang="ar-IQ" dirty="0" smtClean="0"/>
              <a:t> تشفر لحامض </a:t>
            </a:r>
            <a:r>
              <a:rPr lang="ar-IQ" dirty="0" err="1" smtClean="0"/>
              <a:t>اميني</a:t>
            </a:r>
            <a:r>
              <a:rPr lang="ar-IQ" dirty="0" smtClean="0"/>
              <a:t> واحد .</a:t>
            </a:r>
          </a:p>
          <a:p>
            <a:pPr algn="just"/>
            <a:r>
              <a:rPr lang="ar-IQ" dirty="0" smtClean="0"/>
              <a:t>الشفرات نوعين : ذات معنى وفاقدة للمعنى .</a:t>
            </a:r>
          </a:p>
          <a:p>
            <a:pPr algn="just"/>
            <a:r>
              <a:rPr lang="ar-IQ" dirty="0" smtClean="0"/>
              <a:t>قاموس الشفرة : نظام عالمي لتدوين الشفرات الخاصة بالأحماض </a:t>
            </a:r>
            <a:r>
              <a:rPr lang="ar-IQ" dirty="0" err="1" smtClean="0"/>
              <a:t>الامينية</a:t>
            </a:r>
            <a:r>
              <a:rPr lang="ar-IQ" dirty="0" smtClean="0"/>
              <a:t> العشرين المعروفة ,  أساسه الأربع قواعد </a:t>
            </a:r>
            <a:r>
              <a:rPr lang="ar-IQ" dirty="0" err="1" smtClean="0"/>
              <a:t>النتروجينية</a:t>
            </a:r>
            <a:r>
              <a:rPr lang="ar-IQ" dirty="0" smtClean="0"/>
              <a:t> </a:t>
            </a:r>
            <a:r>
              <a:rPr lang="en-US" dirty="0" smtClean="0"/>
              <a:t>ACGU</a:t>
            </a:r>
            <a:r>
              <a:rPr lang="ar-IQ" dirty="0" smtClean="0"/>
              <a:t>, يتبع في كافة أنواع الكائنات الحية .</a:t>
            </a:r>
          </a:p>
          <a:p>
            <a:pPr algn="just"/>
            <a:r>
              <a:rPr lang="ar-IQ" dirty="0" smtClean="0"/>
              <a:t>تصنف الشفرات </a:t>
            </a:r>
            <a:r>
              <a:rPr lang="ar-IQ" dirty="0" err="1" smtClean="0"/>
              <a:t>ايضا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شفرات التوقف وشفرات الانتهاء وشفرات بقية </a:t>
            </a:r>
            <a:r>
              <a:rPr lang="ar-IQ" dirty="0" err="1" smtClean="0"/>
              <a:t>الاحماض</a:t>
            </a:r>
            <a:r>
              <a:rPr lang="ar-IQ" dirty="0" smtClean="0"/>
              <a:t> .</a:t>
            </a:r>
          </a:p>
          <a:p>
            <a:pPr algn="just"/>
            <a:r>
              <a:rPr lang="ar-IQ" dirty="0" smtClean="0"/>
              <a:t>من ميزات الشفرة </a:t>
            </a:r>
            <a:r>
              <a:rPr lang="ar-IQ" dirty="0" err="1" smtClean="0"/>
              <a:t>انها</a:t>
            </a:r>
            <a:r>
              <a:rPr lang="ar-IQ" dirty="0" smtClean="0"/>
              <a:t> ثلاثية خطية متتالية غير متداخلة وعمومية .</a:t>
            </a: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شكرا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لكم</a:t>
            </a:r>
            <a:endParaRPr lang="ar-IQ" dirty="0"/>
          </a:p>
        </p:txBody>
      </p:sp>
      <p:pic>
        <p:nvPicPr>
          <p:cNvPr id="1026" name="Picture 2" descr="C:\Users\ahmed\Desktop\بوكية-ورد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496944" cy="49685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9796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أهداف المحاضرة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Objectives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4000" dirty="0" smtClean="0"/>
              <a:t>تعريف الشفرة </a:t>
            </a:r>
          </a:p>
          <a:p>
            <a:r>
              <a:rPr lang="ar-IQ" sz="4000" dirty="0" smtClean="0"/>
              <a:t>تعداد </a:t>
            </a:r>
            <a:r>
              <a:rPr lang="ar-IQ" sz="4000" dirty="0" err="1" smtClean="0"/>
              <a:t>انواع</a:t>
            </a:r>
            <a:r>
              <a:rPr lang="ar-IQ" sz="4000" dirty="0" smtClean="0"/>
              <a:t> الشفرات</a:t>
            </a:r>
          </a:p>
          <a:p>
            <a:r>
              <a:rPr lang="ar-IQ" sz="4000" dirty="0" smtClean="0"/>
              <a:t>معرفة ميزات الشفرات</a:t>
            </a:r>
          </a:p>
          <a:p>
            <a:r>
              <a:rPr lang="ar-IQ" sz="4000" dirty="0" smtClean="0"/>
              <a:t>تعريف قاموس الشفرة 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الشفرة الوراثية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Codon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ar-IQ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الشفرة الوراثية 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Codon</a:t>
            </a:r>
            <a:r>
              <a:rPr lang="en-US" sz="3600" dirty="0" smtClean="0"/>
              <a:t> </a:t>
            </a:r>
            <a:r>
              <a:rPr lang="ar-IQ" sz="3600" dirty="0" smtClean="0"/>
              <a:t>: هي ثلاث قواعد نيوكليوتيدية متتالية من ال</a:t>
            </a:r>
            <a:r>
              <a:rPr lang="en-US" sz="3600" dirty="0" smtClean="0"/>
              <a:t>DNA </a:t>
            </a:r>
            <a:r>
              <a:rPr lang="ar-IQ" sz="3600" dirty="0" smtClean="0"/>
              <a:t> تشفر في الغالب لحامض اميني واحد. </a:t>
            </a:r>
          </a:p>
          <a:p>
            <a:pPr algn="just"/>
            <a:r>
              <a:rPr lang="ar-IQ" sz="3600" dirty="0" smtClean="0"/>
              <a:t> توجد</a:t>
            </a:r>
            <a:r>
              <a:rPr lang="en-US" sz="3600" dirty="0" smtClean="0"/>
              <a:t>64 </a:t>
            </a:r>
            <a:r>
              <a:rPr lang="ar-IQ" sz="3600" dirty="0" smtClean="0"/>
              <a:t>  شفرة وراثية  تشفر لحوالي عشرين حامض اميني .</a:t>
            </a:r>
          </a:p>
          <a:p>
            <a:pPr algn="just"/>
            <a:r>
              <a:rPr lang="ar-IQ" sz="3600" dirty="0" smtClean="0"/>
              <a:t>قاموس الشفرة : وهو نظام عالمي لتدوين الشفرات المسؤولة عن الحوامض الامينية الموجودة في الطبيعة في جميع الكائنات الحية .</a:t>
            </a:r>
          </a:p>
          <a:p>
            <a:pPr algn="just"/>
            <a:r>
              <a:rPr lang="ar-IQ" sz="3600" dirty="0" smtClean="0"/>
              <a:t> ان كل الكائنات الحية تتبع نفس هذا النظام .</a:t>
            </a:r>
          </a:p>
        </p:txBody>
      </p:sp>
    </p:spTree>
    <p:extLst>
      <p:ext uri="{BB962C8B-B14F-4D97-AF65-F5344CB8AC3E}">
        <p14:creationId xmlns="" xmlns:p14="http://schemas.microsoft.com/office/powerpoint/2010/main" val="301747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الشفرة الوراثية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Codon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098" name="Picture 2" descr="C:\Users\ahmed\Desktop\علم الوراثة مرحلة ثالثة صباحي علوم الحياة_files\mRNA Codo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47525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8207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انواع الشفرات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Types of Codons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هنالك نوعان رئيسيان من الشفرات </a:t>
            </a:r>
            <a:r>
              <a:rPr lang="ar-IQ" dirty="0" smtClean="0"/>
              <a:t>:</a:t>
            </a:r>
          </a:p>
          <a:p>
            <a:pPr algn="just"/>
            <a:r>
              <a:rPr lang="ar-IQ" dirty="0" smtClean="0"/>
              <a:t>الشفرات ذات المعنى اي التي تشفر لحامض اميني  , وهي </a:t>
            </a:r>
            <a:r>
              <a:rPr lang="en-US" dirty="0" smtClean="0"/>
              <a:t>61</a:t>
            </a:r>
            <a:r>
              <a:rPr lang="ar-IQ" dirty="0" smtClean="0"/>
              <a:t> شفرة . من هذه الشفرات ما يسمى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بشفرة الابتداء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start codon</a:t>
            </a:r>
            <a:r>
              <a:rPr lang="en-US" dirty="0" smtClean="0"/>
              <a:t> </a:t>
            </a:r>
            <a:r>
              <a:rPr lang="ar-IQ" dirty="0" smtClean="0"/>
              <a:t> والتي توجد في بداية الجين وعادة ما تكون واحدة وتشفر للحامض الاميني المثيونين وهي </a:t>
            </a:r>
            <a:r>
              <a:rPr lang="en-US" dirty="0" smtClean="0"/>
              <a:t>TAC </a:t>
            </a:r>
            <a:r>
              <a:rPr lang="ar-IQ" dirty="0" smtClean="0"/>
              <a:t> ويقابلها </a:t>
            </a:r>
            <a:r>
              <a:rPr lang="en-US" dirty="0" smtClean="0"/>
              <a:t> AUG</a:t>
            </a:r>
            <a:r>
              <a:rPr lang="ar-IQ" dirty="0" smtClean="0"/>
              <a:t>بال </a:t>
            </a:r>
            <a:r>
              <a:rPr lang="en-US" dirty="0" smtClean="0"/>
              <a:t>mRNA </a:t>
            </a:r>
            <a:r>
              <a:rPr lang="ar-IQ" dirty="0" smtClean="0"/>
              <a:t> .</a:t>
            </a:r>
          </a:p>
          <a:p>
            <a:pPr algn="just"/>
            <a:r>
              <a:rPr lang="ar-IQ" dirty="0" smtClean="0"/>
              <a:t>الشفرات عديمة المعنى </a:t>
            </a:r>
            <a:r>
              <a:rPr lang="en-US" dirty="0" smtClean="0"/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Nonsense </a:t>
            </a:r>
            <a:r>
              <a:rPr lang="ar-IQ" dirty="0" smtClean="0"/>
              <a:t>وهي</a:t>
            </a:r>
            <a:r>
              <a:rPr lang="en-US" dirty="0" smtClean="0"/>
              <a:t> </a:t>
            </a:r>
            <a:r>
              <a:rPr lang="ar-IQ" dirty="0" smtClean="0"/>
              <a:t>التي لا تشفر لاي حامض اميني وتسمى ايضا بالشفرات المنهية </a:t>
            </a:r>
            <a:r>
              <a:rPr lang="en-US" dirty="0" smtClean="0"/>
              <a:t>Terminator</a:t>
            </a:r>
            <a:r>
              <a:rPr lang="ar-IQ" dirty="0" smtClean="0"/>
              <a:t>او شفرات التوقف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Stop codon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dirty="0" smtClean="0"/>
              <a:t>ويبلغ عددها ثلاث شفرات هي : </a:t>
            </a:r>
            <a:r>
              <a:rPr lang="en-US" dirty="0" smtClean="0"/>
              <a:t>        UAA,UAG,UGA </a:t>
            </a:r>
            <a:r>
              <a:rPr lang="ar-IQ" dirty="0" smtClean="0"/>
              <a:t>توجد في نهاية الجين , وتؤشر لنهاية استنساخ الجين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196289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انواع الشفرات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Types of Codons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من الناحية الوظيفية يمكن تصنيف الشفرات ال </a:t>
            </a:r>
            <a:r>
              <a:rPr lang="en-US" dirty="0" smtClean="0"/>
              <a:t>64</a:t>
            </a:r>
            <a:r>
              <a:rPr lang="ar-IQ" dirty="0" smtClean="0"/>
              <a:t> الى ثلاث انواع هي : </a:t>
            </a:r>
          </a:p>
          <a:p>
            <a:r>
              <a:rPr lang="ar-IQ" dirty="0" smtClean="0"/>
              <a:t>شفرة الابتداء وهي واحدة خاصة بالمثيونين توجد في بداية كل جين .</a:t>
            </a:r>
          </a:p>
          <a:p>
            <a:r>
              <a:rPr lang="ar-IQ" dirty="0" smtClean="0"/>
              <a:t>شفرات بقية الاحماض الامينية وتبلغ   </a:t>
            </a:r>
            <a:r>
              <a:rPr lang="en-US" dirty="0" smtClean="0"/>
              <a:t> 6o</a:t>
            </a:r>
            <a:r>
              <a:rPr lang="ar-IQ" dirty="0" smtClean="0"/>
              <a:t>شفرة توجد بالمناطق المشفرة .</a:t>
            </a:r>
          </a:p>
          <a:p>
            <a:r>
              <a:rPr lang="ar-IQ" dirty="0" smtClean="0"/>
              <a:t>شفرات الانتهاء وتبلغ ثلاث شفرات توجد في نهاية الجين . 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243965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انواع الشفرات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Types of Codons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ar-IQ" dirty="0"/>
          </a:p>
        </p:txBody>
      </p:sp>
      <p:pic>
        <p:nvPicPr>
          <p:cNvPr id="2050" name="Picture 2" descr="C:\Users\ahmed\Desktop\علم الوراثة مرحلة ثالثة صباحي علوم الحياة_files\725767_684022_ans_a21397ecac0c4766910c279ffc34088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600200"/>
            <a:ext cx="8712968" cy="50691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7521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مميزات  الشفرة الوراثية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Features of</a:t>
            </a:r>
            <a:r>
              <a:rPr lang="en-US" dirty="0" smtClean="0"/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Codon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ثلاثية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Triplet</a:t>
            </a:r>
            <a:r>
              <a:rPr lang="ar-IQ" dirty="0" smtClean="0"/>
              <a:t>: تتكون من ثلاث قواعد نيوكليوتيدية فقط 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خطية متتالية وغير متداخلة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Linear &amp; non - overlape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dirty="0" smtClean="0"/>
              <a:t>: اي توجد القواعد على خط واحد بترتيب طولي على طول شريط ال</a:t>
            </a:r>
            <a:r>
              <a:rPr lang="en-US" dirty="0" smtClean="0"/>
              <a:t>DNA</a:t>
            </a:r>
            <a:r>
              <a:rPr lang="ar-IQ" dirty="0" smtClean="0"/>
              <a:t> وغير متداخلة اي لاتوجد بينها فواصل او ان ترتيب القواعد للشفرة يكون مبعثرا.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ar-IQ" dirty="0" smtClean="0"/>
              <a:t>يكون لكل حامض اميني اكثر من شفرة في معظم الاحيان (</a:t>
            </a:r>
            <a:r>
              <a:rPr lang="en-US" dirty="0"/>
              <a:t>4</a:t>
            </a:r>
            <a:r>
              <a:rPr lang="en-US" dirty="0" smtClean="0"/>
              <a:t>-2</a:t>
            </a:r>
            <a:r>
              <a:rPr lang="ar-IQ" dirty="0" smtClean="0"/>
              <a:t>)  ماعدا المثيونين الذي يحتوي على شفرة واحدة 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ar-IQ" dirty="0" smtClean="0"/>
              <a:t>عالمية او عمومية الشفرة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Universal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dirty="0" smtClean="0"/>
              <a:t>: اذ تتبع كل الكائنات الحية نفس نظام الشفرة او ما يدعى بقاموس الشفرة , اي نفس الشفرة تشفر لنفس الحامض الاميني في كل الكائنات الحية  سواء اكانت بدائية او حقيقية النواة , ما عدا بعض الاستثناءات البسيطة .</a:t>
            </a:r>
          </a:p>
          <a:p>
            <a:pPr marL="514350" indent="-514350" algn="just">
              <a:buFont typeface="+mj-lt"/>
              <a:buAutoNum type="alphaUcPeriod"/>
            </a:pP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195822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قاموس الشفرة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 descr="C:\Users\ahmed\Desktop\علم الوراثة مرحلة ثالثة صباحي علوم الحياة_files\f5de6355003ee322782b26404ef0733a1d1a61b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5"/>
            <a:ext cx="8496944" cy="5112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309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6360</TotalTime>
  <Words>434</Words>
  <Application>Microsoft Office PowerPoint</Application>
  <PresentationFormat>عرض على الشاشة (3:4)‏</PresentationFormat>
  <Paragraphs>36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نسق Office</vt:lpstr>
      <vt:lpstr>الشفرة الوراثية Genetic Code(Codon)   المرحلة الثالثة - محاضرات علم الوراثة Genetics</vt:lpstr>
      <vt:lpstr>أهداف المحاضرة Objectives</vt:lpstr>
      <vt:lpstr>الشفرة الوراثية Codon</vt:lpstr>
      <vt:lpstr>الشفرة الوراثية Codon</vt:lpstr>
      <vt:lpstr>انواع الشفراتTypes of Codons  </vt:lpstr>
      <vt:lpstr>انواع الشفرات Types of Codons </vt:lpstr>
      <vt:lpstr>انواع الشفرات Types of Codons </vt:lpstr>
      <vt:lpstr>مميزات  الشفرة الوراثية Features of Codon</vt:lpstr>
      <vt:lpstr>قاموس الشفرة</vt:lpstr>
      <vt:lpstr>الخلاصة summary</vt:lpstr>
      <vt:lpstr>شكرا لكم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الشفرة الوراثية Genetic Code </dc:title>
  <dc:creator>ahmed</dc:creator>
  <cp:lastModifiedBy>مكتب الشمس</cp:lastModifiedBy>
  <cp:revision>27</cp:revision>
  <dcterms:created xsi:type="dcterms:W3CDTF">2020-04-11T09:35:03Z</dcterms:created>
  <dcterms:modified xsi:type="dcterms:W3CDTF">2021-03-11T13:08:35Z</dcterms:modified>
</cp:coreProperties>
</file>